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7569200" cy="10699750"/>
  <p:notesSz cx="7569200" cy="1069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2232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316922"/>
            <a:ext cx="6433820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0" y="5991860"/>
            <a:ext cx="529844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460" y="2460942"/>
            <a:ext cx="3292602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8138" y="2460942"/>
            <a:ext cx="3292602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460" y="427990"/>
            <a:ext cx="6812280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0" y="2460942"/>
            <a:ext cx="681228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3528" y="9950768"/>
            <a:ext cx="2422144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460" y="9950768"/>
            <a:ext cx="1740916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65677" y="10366958"/>
            <a:ext cx="12192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50238"/>
            <a:ext cx="550100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07865">
              <a:lnSpc>
                <a:spcPct val="110100"/>
              </a:lnSpc>
              <a:spcBef>
                <a:spcPts val="100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Strain  Simple</a:t>
            </a:r>
            <a:r>
              <a:rPr sz="1400" spc="-6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Strain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spcBef>
                <a:spcPts val="1005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Strain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ratio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change in length caused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by the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applied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force, to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 original length,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it is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also known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unit</a:t>
            </a:r>
            <a:r>
              <a:rPr sz="14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deformation,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4112" y="2899918"/>
            <a:ext cx="33782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165" algn="l"/>
              </a:tabLst>
            </a:pPr>
            <a:r>
              <a:rPr sz="1400" spc="-5" dirty="0">
                <a:latin typeface="Times New Roman"/>
                <a:cs typeface="Times New Roman"/>
              </a:rPr>
              <a:t>Strain </a:t>
            </a:r>
            <a:r>
              <a:rPr sz="140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calculated by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:	</a:t>
            </a:r>
            <a:r>
              <a:rPr sz="1400" spc="330" dirty="0">
                <a:latin typeface="Cambria Math"/>
                <a:cs typeface="Cambria Math"/>
              </a:rPr>
              <a:t> </a:t>
            </a:r>
            <a:r>
              <a:rPr sz="1400" spc="120" dirty="0">
                <a:latin typeface="Cambria Math"/>
                <a:cs typeface="Cambria Math"/>
              </a:rPr>
              <a:t> </a:t>
            </a:r>
            <a:r>
              <a:rPr sz="1400" spc="740" dirty="0">
                <a:latin typeface="Cambria Math"/>
                <a:cs typeface="Cambria Math"/>
              </a:rPr>
              <a:t> </a:t>
            </a:r>
            <a:r>
              <a:rPr sz="1400" spc="80" dirty="0">
                <a:latin typeface="Cambria Math"/>
                <a:cs typeface="Cambria Math"/>
              </a:rPr>
              <a:t> </a:t>
            </a:r>
            <a:r>
              <a:rPr sz="1500" spc="555" baseline="47222" dirty="0">
                <a:latin typeface="Cambria Math"/>
                <a:cs typeface="Cambria Math"/>
              </a:rPr>
              <a:t> </a:t>
            </a:r>
            <a:endParaRPr sz="1500" baseline="47222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4345" y="3041649"/>
            <a:ext cx="946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20" dirty="0">
                <a:latin typeface="Cambria Math"/>
                <a:cs typeface="Cambria Math"/>
              </a:rPr>
              <a:t> 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93996" y="3034537"/>
            <a:ext cx="81280" cy="12700"/>
          </a:xfrm>
          <a:custGeom>
            <a:avLst/>
            <a:gdLst/>
            <a:ahLst/>
            <a:cxnLst/>
            <a:rect l="l" t="t" r="r" b="b"/>
            <a:pathLst>
              <a:path w="81279" h="12700">
                <a:moveTo>
                  <a:pt x="0" y="12191"/>
                </a:moveTo>
                <a:lnTo>
                  <a:pt x="80772" y="12191"/>
                </a:lnTo>
                <a:lnTo>
                  <a:pt x="80772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04112" y="3163799"/>
            <a:ext cx="5582285" cy="2739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 algn="just">
              <a:lnSpc>
                <a:spcPct val="110200"/>
              </a:lnSpc>
              <a:spcBef>
                <a:spcPts val="95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where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ε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is the strain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, δ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is the deformation and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L is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original length, thus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ε  is</a:t>
            </a:r>
            <a:r>
              <a:rPr sz="14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dimensionless.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400" b="1" spc="-5" dirty="0">
                <a:solidFill>
                  <a:srgbClr val="2C2C2C"/>
                </a:solidFill>
                <a:latin typeface="Times New Roman"/>
                <a:cs typeface="Times New Roman"/>
              </a:rPr>
              <a:t>Stress-Strain Diagram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850"/>
              </a:lnSpc>
              <a:spcBef>
                <a:spcPts val="75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Suppose that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metal specimen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be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placed in tension-compression testing  machine. As the axial load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gradually increased in increments, the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total 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elongation over the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gage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length is measured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at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each increment of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the load</a:t>
            </a:r>
            <a:r>
              <a:rPr sz="1400" spc="19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  <a:p>
            <a:pPr marL="12700" marR="6350" algn="just">
              <a:lnSpc>
                <a:spcPts val="1850"/>
              </a:lnSpc>
              <a:spcBef>
                <a:spcPts val="5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this is continued until failure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specimen takes place. Knowing the  original cross-sectional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area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and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length of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the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specimen, the normal stress </a:t>
            </a:r>
            <a:r>
              <a:rPr sz="1400" spc="175" dirty="0">
                <a:solidFill>
                  <a:srgbClr val="2C2C2C"/>
                </a:solidFill>
                <a:latin typeface="Times New Roman"/>
                <a:cs typeface="Times New Roman"/>
              </a:rPr>
              <a:t>ζ 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and</a:t>
            </a:r>
            <a:r>
              <a:rPr sz="1400" spc="6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400" spc="5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strain</a:t>
            </a:r>
            <a:r>
              <a:rPr sz="1400" spc="6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ε</a:t>
            </a:r>
            <a:r>
              <a:rPr sz="1400" spc="5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can</a:t>
            </a:r>
            <a:r>
              <a:rPr sz="1400" spc="6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be</a:t>
            </a:r>
            <a:r>
              <a:rPr sz="1400" spc="5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obtained.</a:t>
            </a:r>
            <a:r>
              <a:rPr sz="1400" spc="5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400" spc="6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graph</a:t>
            </a:r>
            <a:r>
              <a:rPr sz="1400" spc="6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</a:t>
            </a:r>
            <a:r>
              <a:rPr sz="1400" spc="4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these</a:t>
            </a:r>
            <a:r>
              <a:rPr sz="1400" spc="5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quantities</a:t>
            </a:r>
            <a:r>
              <a:rPr sz="1400" spc="5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with</a:t>
            </a:r>
            <a:r>
              <a:rPr sz="1400" spc="6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400" spc="5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stress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850"/>
              </a:lnSpc>
              <a:spcBef>
                <a:spcPts val="10"/>
              </a:spcBef>
            </a:pPr>
            <a:r>
              <a:rPr sz="1400" spc="175" dirty="0">
                <a:solidFill>
                  <a:srgbClr val="2C2C2C"/>
                </a:solidFill>
                <a:latin typeface="Times New Roman"/>
                <a:cs typeface="Times New Roman"/>
              </a:rPr>
              <a:t>ζ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along the y-axis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and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strain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ε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along the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x-axis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is called the stress-strain  diagram. The stress-strain diagram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differs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form for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various materials.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4112" y="9469932"/>
            <a:ext cx="5563870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diagram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shown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above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that for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medium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carbon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structural steel.  Metallic engineering materials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are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classified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either ductile or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brittle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98800" y="2317889"/>
            <a:ext cx="1628775" cy="485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71064" y="6162166"/>
            <a:ext cx="3314191" cy="3091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2920339"/>
            <a:ext cx="5563870" cy="244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10000"/>
              </a:lnSpc>
              <a:spcBef>
                <a:spcPts val="100"/>
              </a:spcBef>
            </a:pP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where ε</a:t>
            </a:r>
            <a:r>
              <a:rPr sz="1350" baseline="-12345" dirty="0">
                <a:solidFill>
                  <a:srgbClr val="2C2C2C"/>
                </a:solidFill>
                <a:latin typeface="Times New Roman"/>
                <a:cs typeface="Times New Roman"/>
              </a:rPr>
              <a:t>x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strain in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the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x-direction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and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ε</a:t>
            </a:r>
            <a:r>
              <a:rPr sz="1350" baseline="-12345" dirty="0">
                <a:solidFill>
                  <a:srgbClr val="2C2C2C"/>
                </a:solidFill>
                <a:latin typeface="Times New Roman"/>
                <a:cs typeface="Times New Roman"/>
              </a:rPr>
              <a:t>y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and ε</a:t>
            </a:r>
            <a:r>
              <a:rPr sz="1350" baseline="-12345" dirty="0">
                <a:solidFill>
                  <a:srgbClr val="2C2C2C"/>
                </a:solidFill>
                <a:latin typeface="Times New Roman"/>
                <a:cs typeface="Times New Roman"/>
              </a:rPr>
              <a:t>z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are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strains in the  perpendicular direction. The negative sign indicates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 decrease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in the  transverse dimension when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εx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is</a:t>
            </a:r>
            <a:r>
              <a:rPr sz="1400" spc="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positive.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2C2C2C"/>
                </a:solidFill>
                <a:latin typeface="Times New Roman"/>
                <a:cs typeface="Times New Roman"/>
              </a:rPr>
              <a:t>Biaxial</a:t>
            </a:r>
            <a:r>
              <a:rPr sz="1400" b="1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2C2C2C"/>
                </a:solidFill>
                <a:latin typeface="Times New Roman"/>
                <a:cs typeface="Times New Roman"/>
              </a:rPr>
              <a:t>deformation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200"/>
              </a:lnSpc>
              <a:spcBef>
                <a:spcPts val="155"/>
              </a:spcBef>
            </a:pP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If an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element is subjected simultaneously by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ensile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stresses, </a:t>
            </a:r>
            <a:r>
              <a:rPr sz="1400" spc="80" dirty="0">
                <a:solidFill>
                  <a:srgbClr val="2C2C2C"/>
                </a:solidFill>
                <a:latin typeface="Times New Roman"/>
                <a:cs typeface="Times New Roman"/>
              </a:rPr>
              <a:t>ζx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and </a:t>
            </a:r>
            <a:r>
              <a:rPr sz="1400" spc="50" dirty="0">
                <a:solidFill>
                  <a:srgbClr val="2C2C2C"/>
                </a:solidFill>
                <a:latin typeface="Times New Roman"/>
                <a:cs typeface="Times New Roman"/>
              </a:rPr>
              <a:t>ζy,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in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x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and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y directions,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strain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in the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x-direction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is </a:t>
            </a:r>
            <a:r>
              <a:rPr sz="1400" spc="80" dirty="0">
                <a:solidFill>
                  <a:srgbClr val="2C2C2C"/>
                </a:solidFill>
                <a:latin typeface="Times New Roman"/>
                <a:cs typeface="Times New Roman"/>
              </a:rPr>
              <a:t>ζx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/ E and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strain in the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y 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direction is </a:t>
            </a:r>
            <a:r>
              <a:rPr sz="1400" spc="85" dirty="0">
                <a:solidFill>
                  <a:srgbClr val="2C2C2C"/>
                </a:solidFill>
                <a:latin typeface="Times New Roman"/>
                <a:cs typeface="Times New Roman"/>
              </a:rPr>
              <a:t>ζy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/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E. Simultaneously,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the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stress in the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y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direction will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produce a 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lateral contraction on the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x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direction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 the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amount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-ν εy or -ν </a:t>
            </a:r>
            <a:r>
              <a:rPr sz="1400" spc="25" dirty="0">
                <a:solidFill>
                  <a:srgbClr val="2C2C2C"/>
                </a:solidFill>
                <a:latin typeface="Times New Roman"/>
                <a:cs typeface="Times New Roman"/>
              </a:rPr>
              <a:t>ζy/E.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 resulting strain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in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x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direction will</a:t>
            </a:r>
            <a:r>
              <a:rPr sz="14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be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7494498"/>
            <a:ext cx="5220970" cy="96011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400" b="1" spc="-5" dirty="0">
                <a:solidFill>
                  <a:srgbClr val="2C2C2C"/>
                </a:solidFill>
                <a:latin typeface="Times New Roman"/>
                <a:cs typeface="Times New Roman"/>
              </a:rPr>
              <a:t>Triaxial</a:t>
            </a:r>
            <a:r>
              <a:rPr sz="1400" b="1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2C2C2C"/>
                </a:solidFill>
                <a:latin typeface="Times New Roman"/>
                <a:cs typeface="Times New Roman"/>
              </a:rPr>
              <a:t>deformation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850"/>
              </a:lnSpc>
              <a:spcBef>
                <a:spcPts val="65"/>
              </a:spcBef>
              <a:tabLst>
                <a:tab pos="295910" algn="l"/>
                <a:tab pos="629285" algn="l"/>
                <a:tab pos="1355090" algn="l"/>
                <a:tab pos="1637030" algn="l"/>
                <a:tab pos="2473325" algn="l"/>
                <a:tab pos="3712210" algn="l"/>
                <a:tab pos="4053204" algn="l"/>
                <a:tab pos="4575175" algn="l"/>
              </a:tabLst>
            </a:pP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If	an	</a:t>
            </a:r>
            <a:r>
              <a:rPr sz="1400" spc="-15" dirty="0">
                <a:solidFill>
                  <a:srgbClr val="2C2C2C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le</a:t>
            </a:r>
            <a:r>
              <a:rPr sz="1400" spc="-25" dirty="0">
                <a:solidFill>
                  <a:srgbClr val="2C2C2C"/>
                </a:solidFill>
                <a:latin typeface="Times New Roman"/>
                <a:cs typeface="Times New Roman"/>
              </a:rPr>
              <a:t>m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e</a:t>
            </a:r>
            <a:r>
              <a:rPr sz="1400" spc="5" dirty="0">
                <a:solidFill>
                  <a:srgbClr val="2C2C2C"/>
                </a:solidFill>
                <a:latin typeface="Times New Roman"/>
                <a:cs typeface="Times New Roman"/>
              </a:rPr>
              <a:t>n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	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i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s	s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u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b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j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ec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t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ed	si</a:t>
            </a:r>
            <a:r>
              <a:rPr sz="1400" spc="-25" dirty="0">
                <a:solidFill>
                  <a:srgbClr val="2C2C2C"/>
                </a:solidFill>
                <a:latin typeface="Times New Roman"/>
                <a:cs typeface="Times New Roman"/>
              </a:rPr>
              <a:t>m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u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l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</a:t>
            </a:r>
            <a:r>
              <a:rPr sz="1400" spc="-15" dirty="0">
                <a:solidFill>
                  <a:srgbClr val="2C2C2C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n</a:t>
            </a:r>
            <a:r>
              <a:rPr sz="1400" spc="-15" dirty="0">
                <a:solidFill>
                  <a:srgbClr val="2C2C2C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u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sly	by	three	</a:t>
            </a:r>
            <a:r>
              <a:rPr sz="1400" spc="-25" dirty="0">
                <a:solidFill>
                  <a:srgbClr val="2C2C2C"/>
                </a:solidFill>
                <a:latin typeface="Times New Roman"/>
                <a:cs typeface="Times New Roman"/>
              </a:rPr>
              <a:t>m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utu</a:t>
            </a:r>
            <a:r>
              <a:rPr sz="1400" spc="-15" dirty="0">
                <a:solidFill>
                  <a:srgbClr val="2C2C2C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lly 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perpendicular normal stresses </a:t>
            </a:r>
            <a:r>
              <a:rPr sz="1400" spc="55" dirty="0">
                <a:solidFill>
                  <a:srgbClr val="2C2C2C"/>
                </a:solidFill>
                <a:latin typeface="Times New Roman"/>
                <a:cs typeface="Times New Roman"/>
              </a:rPr>
              <a:t>ζx, </a:t>
            </a:r>
            <a:r>
              <a:rPr sz="1400" spc="50" dirty="0">
                <a:solidFill>
                  <a:srgbClr val="2C2C2C"/>
                </a:solidFill>
                <a:latin typeface="Times New Roman"/>
                <a:cs typeface="Times New Roman"/>
              </a:rPr>
              <a:t>ζy,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and </a:t>
            </a:r>
            <a:r>
              <a:rPr sz="1400" spc="55" dirty="0">
                <a:solidFill>
                  <a:srgbClr val="2C2C2C"/>
                </a:solidFill>
                <a:latin typeface="Times New Roman"/>
                <a:cs typeface="Times New Roman"/>
              </a:rPr>
              <a:t>ζz,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which are accompanied</a:t>
            </a:r>
            <a:r>
              <a:rPr sz="1400" spc="4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by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strains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εx, εy,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and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εz,</a:t>
            </a:r>
            <a:r>
              <a:rPr sz="1400" spc="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respectively,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9757358"/>
            <a:ext cx="52216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Tensile</a:t>
            </a:r>
            <a:r>
              <a:rPr sz="1400" spc="13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stresses</a:t>
            </a:r>
            <a:r>
              <a:rPr sz="1400" spc="13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and</a:t>
            </a:r>
            <a:r>
              <a:rPr sz="1400" spc="1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elongation</a:t>
            </a:r>
            <a:r>
              <a:rPr sz="1400" spc="14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are</a:t>
            </a:r>
            <a:r>
              <a:rPr sz="1400" spc="13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taken</a:t>
            </a:r>
            <a:r>
              <a:rPr sz="1400" spc="13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as</a:t>
            </a:r>
            <a:r>
              <a:rPr sz="1400" spc="13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positive.</a:t>
            </a:r>
            <a:r>
              <a:rPr sz="1400" spc="13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Compressive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09750" y="6027927"/>
            <a:ext cx="2962275" cy="1285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8325" y="8502588"/>
            <a:ext cx="1438275" cy="1056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9004" y="1045209"/>
            <a:ext cx="3161030" cy="16666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41801" y="10366958"/>
            <a:ext cx="1689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34643"/>
            <a:ext cx="5218430" cy="164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stresses and contraction are taken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as</a:t>
            </a:r>
            <a:r>
              <a:rPr sz="1400" spc="4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negative.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2C2C2C"/>
                </a:solidFill>
                <a:latin typeface="Times New Roman"/>
                <a:cs typeface="Times New Roman"/>
              </a:rPr>
              <a:t>Relationship </a:t>
            </a:r>
            <a:r>
              <a:rPr sz="1400" b="1" spc="-10" dirty="0">
                <a:solidFill>
                  <a:srgbClr val="2C2C2C"/>
                </a:solidFill>
                <a:latin typeface="Times New Roman"/>
                <a:cs typeface="Times New Roman"/>
              </a:rPr>
              <a:t>Between </a:t>
            </a:r>
            <a:r>
              <a:rPr sz="1400" b="1" dirty="0">
                <a:solidFill>
                  <a:srgbClr val="2C2C2C"/>
                </a:solidFill>
                <a:latin typeface="Times New Roman"/>
                <a:cs typeface="Times New Roman"/>
              </a:rPr>
              <a:t>E, G, and</a:t>
            </a:r>
            <a:r>
              <a:rPr sz="1400" b="1" spc="-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C2C2C"/>
                </a:solidFill>
                <a:latin typeface="Times New Roman"/>
                <a:cs typeface="Times New Roman"/>
              </a:rPr>
              <a:t>ν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850"/>
              </a:lnSpc>
              <a:spcBef>
                <a:spcPts val="80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relationship between modulus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elasticity E,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shear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modulus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G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and 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Poisson's ratio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ν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is: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3101694"/>
            <a:ext cx="5511800" cy="73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Ex.1: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solid cylinder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diameter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d carries an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axial load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P. Show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that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its 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change in diameter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is 4Pν /</a:t>
            </a:r>
            <a:r>
              <a:rPr sz="1400" spc="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πEd.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400" b="1" spc="-5" dirty="0">
                <a:solidFill>
                  <a:srgbClr val="2C2C2C"/>
                </a:solidFill>
                <a:latin typeface="Times New Roman"/>
                <a:cs typeface="Times New Roman"/>
              </a:rPr>
              <a:t>Solution: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6235674"/>
            <a:ext cx="5518785" cy="1906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0200"/>
              </a:lnSpc>
              <a:spcBef>
                <a:spcPts val="95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Ex.2: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rectangular steel block is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3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inches long in the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x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direction,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2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inches  long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in the y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direction, and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4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inches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long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in the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z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direction. </a:t>
            </a:r>
            <a:r>
              <a:rPr sz="1400" spc="15" dirty="0">
                <a:solidFill>
                  <a:srgbClr val="2C2C2C"/>
                </a:solidFill>
                <a:latin typeface="Times New Roman"/>
                <a:cs typeface="Times New Roman"/>
              </a:rPr>
              <a:t>The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block is  subjected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to a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triaxial loading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three uniformly distributed forces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as 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follows: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48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kips tension in the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x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direction, 60 kips compression in the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y 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direction, and 54 kips tension in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the z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direction.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If ν =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0.30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and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E =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29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× </a:t>
            </a:r>
            <a:r>
              <a:rPr sz="1400" spc="10" dirty="0">
                <a:solidFill>
                  <a:srgbClr val="2C2C2C"/>
                </a:solidFill>
                <a:latin typeface="Times New Roman"/>
                <a:cs typeface="Times New Roman"/>
              </a:rPr>
              <a:t>10</a:t>
            </a:r>
            <a:r>
              <a:rPr sz="1350" spc="15" baseline="40123" dirty="0">
                <a:solidFill>
                  <a:srgbClr val="2C2C2C"/>
                </a:solidFill>
                <a:latin typeface="Times New Roman"/>
                <a:cs typeface="Times New Roman"/>
              </a:rPr>
              <a:t>6 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psi, determine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the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single uniformly distributed load in the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x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direction that  would produce the same deformation in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the y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direction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as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the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original  loading.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41700" y="2533522"/>
            <a:ext cx="771525" cy="333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8235" y="3876292"/>
            <a:ext cx="3876675" cy="2123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41801" y="10366958"/>
            <a:ext cx="1689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37691"/>
            <a:ext cx="718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C2C2C"/>
                </a:solidFill>
                <a:latin typeface="Times New Roman"/>
                <a:cs typeface="Times New Roman"/>
              </a:rPr>
              <a:t>Solution: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9085" y="1348380"/>
            <a:ext cx="5201338" cy="4482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24862" y="6043456"/>
            <a:ext cx="2283268" cy="2163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41801" y="10366958"/>
            <a:ext cx="1816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13662"/>
            <a:ext cx="5511800" cy="1203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100"/>
              </a:lnSpc>
              <a:spcBef>
                <a:spcPts val="100"/>
              </a:spcBef>
            </a:pP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Ex.3:For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block loaded triaxially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described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in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next example,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find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 uniformly distributed load that must be added in the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x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direction to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produce 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no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deformation in the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z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direction</a:t>
            </a:r>
            <a:r>
              <a:rPr sz="1400" spc="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Times New Roman"/>
                <a:cs typeface="Times New Roman"/>
              </a:rPr>
              <a:t>Solution: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2945" y="2155819"/>
            <a:ext cx="3857778" cy="5564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41801" y="10366958"/>
            <a:ext cx="1816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187"/>
            <a:ext cx="7559525" cy="10404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187"/>
            <a:ext cx="7559525" cy="10404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8194"/>
            <a:ext cx="7559525" cy="9935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187"/>
            <a:ext cx="7559525" cy="10404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187"/>
            <a:ext cx="7559525" cy="10404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187"/>
            <a:ext cx="7559525" cy="10404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4112" y="813662"/>
            <a:ext cx="5640070" cy="286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1280" algn="just">
              <a:lnSpc>
                <a:spcPct val="110200"/>
              </a:lnSpc>
              <a:spcBef>
                <a:spcPts val="95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materials.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ductile material is one having relatively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large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tensile strains up 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to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point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rupture like structural steel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and aluminum,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whereas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brittle  materials has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relatively small strain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up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to the point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rupture like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cast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iron  and concrete. An arbitrary strain of 0.05 mm/mm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frequently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taken as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 dividing line between these two</a:t>
            </a:r>
            <a:r>
              <a:rPr sz="1400" spc="-14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classes.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Times New Roman"/>
                <a:cs typeface="Times New Roman"/>
              </a:rPr>
              <a:t>Proportional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limit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400"/>
              </a:lnSpc>
              <a:spcBef>
                <a:spcPts val="50"/>
              </a:spcBef>
            </a:pP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From the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origin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 to the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point called proportional limit,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the stress-strain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curve 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is a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straight line.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This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linear relation between elongation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and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axial force  causing was first noticed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by Sir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Robert Hooke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in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1678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and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is called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Hooke's 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Law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that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within the proportional limit, the stress is directly proportional to  strain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 or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4112" y="4226788"/>
            <a:ext cx="5638165" cy="732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0400"/>
              </a:lnSpc>
              <a:spcBef>
                <a:spcPts val="105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constant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proportionality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k is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called the Modulus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Elasticity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E or 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Young's Modulus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and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is equal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to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slope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stress-strain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diagram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from O  to P.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112" y="6123812"/>
            <a:ext cx="5640705" cy="38246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30"/>
              </a:lnSpc>
              <a:spcBef>
                <a:spcPts val="105"/>
              </a:spcBef>
            </a:pPr>
            <a:r>
              <a:rPr sz="1400" b="1" spc="-5" dirty="0">
                <a:latin typeface="Times New Roman"/>
                <a:cs typeface="Times New Roman"/>
              </a:rPr>
              <a:t>Elastic limit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elastic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limit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is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limit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beyond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which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material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will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no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longer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go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back</a:t>
            </a:r>
            <a:endParaRPr sz="1400">
              <a:latin typeface="Times New Roman"/>
              <a:cs typeface="Times New Roman"/>
            </a:endParaRPr>
          </a:p>
          <a:p>
            <a:pPr marL="12700" marR="6985">
              <a:lnSpc>
                <a:spcPct val="110000"/>
              </a:lnSpc>
            </a:pPr>
            <a:r>
              <a:rPr sz="1400" dirty="0">
                <a:latin typeface="Times New Roman"/>
                <a:cs typeface="Times New Roman"/>
              </a:rPr>
              <a:t>to its </a:t>
            </a:r>
            <a:r>
              <a:rPr sz="1400" spc="-5" dirty="0">
                <a:latin typeface="Times New Roman"/>
                <a:cs typeface="Times New Roman"/>
              </a:rPr>
              <a:t>original shape when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load </a:t>
            </a:r>
            <a:r>
              <a:rPr sz="140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removed, or it is the maximum stress that  </a:t>
            </a:r>
            <a:r>
              <a:rPr sz="1400" dirty="0">
                <a:latin typeface="Times New Roman"/>
                <a:cs typeface="Times New Roman"/>
              </a:rPr>
              <a:t>may e </a:t>
            </a:r>
            <a:r>
              <a:rPr sz="1400" spc="-5" dirty="0">
                <a:latin typeface="Times New Roman"/>
                <a:cs typeface="Times New Roman"/>
              </a:rPr>
              <a:t>developed such </a:t>
            </a:r>
            <a:r>
              <a:rPr sz="1400" dirty="0">
                <a:latin typeface="Times New Roman"/>
                <a:cs typeface="Times New Roman"/>
              </a:rPr>
              <a:t>that </a:t>
            </a:r>
            <a:r>
              <a:rPr sz="1400" spc="-5" dirty="0">
                <a:latin typeface="Times New Roman"/>
                <a:cs typeface="Times New Roman"/>
              </a:rPr>
              <a:t>there </a:t>
            </a:r>
            <a:r>
              <a:rPr sz="1400" dirty="0">
                <a:latin typeface="Times New Roman"/>
                <a:cs typeface="Times New Roman"/>
              </a:rPr>
              <a:t>is no </a:t>
            </a:r>
            <a:r>
              <a:rPr sz="1400" spc="-5" dirty="0">
                <a:latin typeface="Times New Roman"/>
                <a:cs typeface="Times New Roman"/>
              </a:rPr>
              <a:t>permanent </a:t>
            </a:r>
            <a:r>
              <a:rPr sz="1400" dirty="0">
                <a:latin typeface="Times New Roman"/>
                <a:cs typeface="Times New Roman"/>
              </a:rPr>
              <a:t>or </a:t>
            </a:r>
            <a:r>
              <a:rPr sz="1400" spc="-5" dirty="0">
                <a:latin typeface="Times New Roman"/>
                <a:cs typeface="Times New Roman"/>
              </a:rPr>
              <a:t>residual deformation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when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load </a:t>
            </a:r>
            <a:r>
              <a:rPr sz="140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entirely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removed.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sz="1400" b="1" spc="-5" dirty="0">
                <a:latin typeface="Times New Roman"/>
                <a:cs typeface="Times New Roman"/>
              </a:rPr>
              <a:t>Elastic and plastic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range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sz="1400" spc="-5" dirty="0">
                <a:latin typeface="Times New Roman"/>
                <a:cs typeface="Times New Roman"/>
              </a:rPr>
              <a:t>The region in stress-strain diagram </a:t>
            </a:r>
            <a:r>
              <a:rPr sz="1400" spc="5" dirty="0">
                <a:latin typeface="Times New Roman"/>
                <a:cs typeface="Times New Roman"/>
              </a:rPr>
              <a:t>from </a:t>
            </a:r>
            <a:r>
              <a:rPr sz="1400" dirty="0">
                <a:latin typeface="Times New Roman"/>
                <a:cs typeface="Times New Roman"/>
              </a:rPr>
              <a:t>O to P is </a:t>
            </a:r>
            <a:r>
              <a:rPr sz="1400" spc="-5" dirty="0">
                <a:latin typeface="Times New Roman"/>
                <a:cs typeface="Times New Roman"/>
              </a:rPr>
              <a:t>called the elastic range.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400" spc="-5" dirty="0">
                <a:latin typeface="Times New Roman"/>
                <a:cs typeface="Times New Roman"/>
              </a:rPr>
              <a:t>region from </a:t>
            </a:r>
            <a:r>
              <a:rPr sz="1400" dirty="0">
                <a:latin typeface="Times New Roman"/>
                <a:cs typeface="Times New Roman"/>
              </a:rPr>
              <a:t>P to R </a:t>
            </a:r>
            <a:r>
              <a:rPr sz="1400" spc="5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called the plastic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range.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sz="1400" b="1" spc="-5" dirty="0">
                <a:latin typeface="Times New Roman"/>
                <a:cs typeface="Times New Roman"/>
              </a:rPr>
              <a:t>Yield point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sz="1400" spc="-5" dirty="0">
                <a:latin typeface="Times New Roman"/>
                <a:cs typeface="Times New Roman"/>
              </a:rPr>
              <a:t>Yield point is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point </a:t>
            </a:r>
            <a:r>
              <a:rPr sz="1400" spc="-10" dirty="0">
                <a:latin typeface="Times New Roman"/>
                <a:cs typeface="Times New Roman"/>
              </a:rPr>
              <a:t>at which </a:t>
            </a:r>
            <a:r>
              <a:rPr sz="1400" spc="-5" dirty="0">
                <a:latin typeface="Times New Roman"/>
                <a:cs typeface="Times New Roman"/>
              </a:rPr>
              <a:t>the material will have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appreciable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400" spc="-5" dirty="0">
                <a:latin typeface="Times New Roman"/>
                <a:cs typeface="Times New Roman"/>
              </a:rPr>
              <a:t>elongation </a:t>
            </a:r>
            <a:r>
              <a:rPr sz="1400" dirty="0">
                <a:latin typeface="Times New Roman"/>
                <a:cs typeface="Times New Roman"/>
              </a:rPr>
              <a:t>or </a:t>
            </a:r>
            <a:r>
              <a:rPr sz="1400" spc="-10" dirty="0">
                <a:latin typeface="Times New Roman"/>
                <a:cs typeface="Times New Roman"/>
              </a:rPr>
              <a:t>yielding </a:t>
            </a:r>
            <a:r>
              <a:rPr sz="1400" spc="-5" dirty="0">
                <a:latin typeface="Times New Roman"/>
                <a:cs typeface="Times New Roman"/>
              </a:rPr>
              <a:t>without any increase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load.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sz="1400" b="1" spc="-5" dirty="0">
                <a:latin typeface="Times New Roman"/>
                <a:cs typeface="Times New Roman"/>
              </a:rPr>
              <a:t>Ultimate strength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maximum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ordinate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stress-strain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diagram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ultimate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strength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spc="-5" dirty="0">
                <a:latin typeface="Times New Roman"/>
                <a:cs typeface="Times New Roman"/>
              </a:rPr>
              <a:t>tensile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strength.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32125" y="3979544"/>
            <a:ext cx="1628775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1769" y="5363844"/>
            <a:ext cx="981075" cy="370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187"/>
            <a:ext cx="7559525" cy="10404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4112" y="837691"/>
            <a:ext cx="5636260" cy="2599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5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Rapture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strength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35"/>
              </a:lnSpc>
            </a:pPr>
            <a:r>
              <a:rPr sz="1400" spc="-5" dirty="0">
                <a:latin typeface="Times New Roman"/>
                <a:cs typeface="Times New Roman"/>
              </a:rPr>
              <a:t>Rapture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strength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strength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material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rupture.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This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also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known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latin typeface="Times New Roman"/>
                <a:cs typeface="Times New Roman"/>
              </a:rPr>
              <a:t>as </a:t>
            </a:r>
            <a:r>
              <a:rPr sz="1400" spc="-5" dirty="0">
                <a:latin typeface="Times New Roman"/>
                <a:cs typeface="Times New Roman"/>
              </a:rPr>
              <a:t>the breaking strength.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  <a:spcBef>
                <a:spcPts val="890"/>
              </a:spcBef>
            </a:pPr>
            <a:r>
              <a:rPr sz="1400" b="1" spc="-5" dirty="0">
                <a:latin typeface="Times New Roman"/>
                <a:cs typeface="Times New Roman"/>
              </a:rPr>
              <a:t>Axial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deformation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sz="1400" dirty="0">
                <a:latin typeface="Times New Roman"/>
                <a:cs typeface="Times New Roman"/>
              </a:rPr>
              <a:t>In </a:t>
            </a:r>
            <a:r>
              <a:rPr sz="1400" spc="-5" dirty="0">
                <a:latin typeface="Times New Roman"/>
                <a:cs typeface="Times New Roman"/>
              </a:rPr>
              <a:t>the linear portion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the stress-strain diagram,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tress </a:t>
            </a:r>
            <a:r>
              <a:rPr sz="140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proportional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to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spc="-5" dirty="0">
                <a:latin typeface="Times New Roman"/>
                <a:cs typeface="Times New Roman"/>
              </a:rPr>
              <a:t>strain and </a:t>
            </a:r>
            <a:r>
              <a:rPr sz="140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given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40" dirty="0">
                <a:latin typeface="Times New Roman"/>
                <a:cs typeface="Times New Roman"/>
              </a:rPr>
              <a:t>ζ=Eε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since </a:t>
            </a:r>
            <a:r>
              <a:rPr sz="1400" spc="85" dirty="0">
                <a:latin typeface="Times New Roman"/>
                <a:cs typeface="Times New Roman"/>
              </a:rPr>
              <a:t>(ζ </a:t>
            </a:r>
            <a:r>
              <a:rPr sz="1400" dirty="0">
                <a:latin typeface="Times New Roman"/>
                <a:cs typeface="Times New Roman"/>
              </a:rPr>
              <a:t>= P / </a:t>
            </a:r>
            <a:r>
              <a:rPr sz="1400" spc="-5" dirty="0">
                <a:latin typeface="Times New Roman"/>
                <a:cs typeface="Times New Roman"/>
              </a:rPr>
              <a:t>A) and </a:t>
            </a:r>
            <a:r>
              <a:rPr sz="1400" dirty="0">
                <a:latin typeface="Times New Roman"/>
                <a:cs typeface="Times New Roman"/>
              </a:rPr>
              <a:t>(ε = δ / </a:t>
            </a:r>
            <a:r>
              <a:rPr sz="1400" spc="-5" dirty="0">
                <a:latin typeface="Times New Roman"/>
                <a:cs typeface="Times New Roman"/>
              </a:rPr>
              <a:t>L), then </a:t>
            </a:r>
            <a:r>
              <a:rPr sz="1400" dirty="0">
                <a:latin typeface="Times New Roman"/>
                <a:cs typeface="Times New Roman"/>
              </a:rPr>
              <a:t>P / A = E δ / </a:t>
            </a:r>
            <a:r>
              <a:rPr sz="1400" spc="-5" dirty="0">
                <a:latin typeface="Times New Roman"/>
                <a:cs typeface="Times New Roman"/>
              </a:rPr>
              <a:t>L. Solving </a:t>
            </a:r>
            <a:r>
              <a:rPr sz="1400" spc="-10" dirty="0">
                <a:latin typeface="Times New Roman"/>
                <a:cs typeface="Times New Roman"/>
              </a:rPr>
              <a:t>for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δ,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4112" y="4522444"/>
            <a:ext cx="5642610" cy="1459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02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To use this formula, the load must </a:t>
            </a:r>
            <a:r>
              <a:rPr sz="1400" dirty="0">
                <a:latin typeface="Times New Roman"/>
                <a:cs typeface="Times New Roman"/>
              </a:rPr>
              <a:t>be </a:t>
            </a:r>
            <a:r>
              <a:rPr sz="1400" spc="-5" dirty="0">
                <a:latin typeface="Times New Roman"/>
                <a:cs typeface="Times New Roman"/>
              </a:rPr>
              <a:t>axial, </a:t>
            </a:r>
            <a:r>
              <a:rPr sz="1400" dirty="0">
                <a:latin typeface="Times New Roman"/>
                <a:cs typeface="Times New Roman"/>
              </a:rPr>
              <a:t>the bar </a:t>
            </a:r>
            <a:r>
              <a:rPr sz="1400" spc="-5" dirty="0">
                <a:latin typeface="Times New Roman"/>
                <a:cs typeface="Times New Roman"/>
              </a:rPr>
              <a:t>must have </a:t>
            </a:r>
            <a:r>
              <a:rPr sz="1400" dirty="0">
                <a:latin typeface="Times New Roman"/>
                <a:cs typeface="Times New Roman"/>
              </a:rPr>
              <a:t>a uniform </a:t>
            </a:r>
            <a:r>
              <a:rPr sz="1400" spc="10" dirty="0">
                <a:latin typeface="Times New Roman"/>
                <a:cs typeface="Times New Roman"/>
              </a:rPr>
              <a:t>cross-  </a:t>
            </a:r>
            <a:r>
              <a:rPr sz="1400" spc="-5" dirty="0">
                <a:latin typeface="Times New Roman"/>
                <a:cs typeface="Times New Roman"/>
              </a:rPr>
              <a:t>sectional area, and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stress must not </a:t>
            </a:r>
            <a:r>
              <a:rPr sz="1400" dirty="0">
                <a:latin typeface="Times New Roman"/>
                <a:cs typeface="Times New Roman"/>
              </a:rPr>
              <a:t>exceed </a:t>
            </a:r>
            <a:r>
              <a:rPr sz="1400" spc="-5" dirty="0">
                <a:latin typeface="Times New Roman"/>
                <a:cs typeface="Times New Roman"/>
              </a:rPr>
              <a:t>the proportional limit. </a:t>
            </a:r>
            <a:r>
              <a:rPr sz="1400" dirty="0">
                <a:latin typeface="Times New Roman"/>
                <a:cs typeface="Times New Roman"/>
              </a:rPr>
              <a:t>If  </a:t>
            </a:r>
            <a:r>
              <a:rPr sz="1400" spc="-5" dirty="0">
                <a:latin typeface="Times New Roman"/>
                <a:cs typeface="Times New Roman"/>
              </a:rPr>
              <a:t>however, the </a:t>
            </a:r>
            <a:r>
              <a:rPr sz="1400" dirty="0">
                <a:latin typeface="Times New Roman"/>
                <a:cs typeface="Times New Roman"/>
              </a:rPr>
              <a:t>cross- </a:t>
            </a:r>
            <a:r>
              <a:rPr sz="1400" spc="-5" dirty="0">
                <a:latin typeface="Times New Roman"/>
                <a:cs typeface="Times New Roman"/>
              </a:rPr>
              <a:t>sectional area </a:t>
            </a:r>
            <a:r>
              <a:rPr sz="140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not uniform,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axial deformation can </a:t>
            </a:r>
            <a:r>
              <a:rPr sz="1400" dirty="0">
                <a:latin typeface="Times New Roman"/>
                <a:cs typeface="Times New Roman"/>
              </a:rPr>
              <a:t>be  </a:t>
            </a:r>
            <a:r>
              <a:rPr sz="1400" spc="-5" dirty="0">
                <a:latin typeface="Times New Roman"/>
                <a:cs typeface="Times New Roman"/>
              </a:rPr>
              <a:t>determined </a:t>
            </a:r>
            <a:r>
              <a:rPr sz="1400" dirty="0">
                <a:latin typeface="Times New Roman"/>
                <a:cs typeface="Times New Roman"/>
              </a:rPr>
              <a:t>by </a:t>
            </a:r>
            <a:r>
              <a:rPr sz="1400" spc="-5" dirty="0">
                <a:latin typeface="Times New Roman"/>
                <a:cs typeface="Times New Roman"/>
              </a:rPr>
              <a:t>considering </a:t>
            </a:r>
            <a:r>
              <a:rPr sz="1400" dirty="0">
                <a:latin typeface="Times New Roman"/>
                <a:cs typeface="Times New Roman"/>
              </a:rPr>
              <a:t>a </a:t>
            </a:r>
            <a:r>
              <a:rPr sz="1400" spc="-5" dirty="0">
                <a:latin typeface="Times New Roman"/>
                <a:cs typeface="Times New Roman"/>
              </a:rPr>
              <a:t>differential </a:t>
            </a:r>
            <a:r>
              <a:rPr sz="1400" spc="-10" dirty="0">
                <a:latin typeface="Times New Roman"/>
                <a:cs typeface="Times New Roman"/>
              </a:rPr>
              <a:t>length </a:t>
            </a:r>
            <a:r>
              <a:rPr sz="1400" spc="-5" dirty="0">
                <a:latin typeface="Times New Roman"/>
                <a:cs typeface="Times New Roman"/>
              </a:rPr>
              <a:t>and applying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integration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 marR="57150" algn="just">
              <a:lnSpc>
                <a:spcPct val="110000"/>
              </a:lnSpc>
              <a:spcBef>
                <a:spcPts val="190"/>
              </a:spcBef>
            </a:pPr>
            <a:r>
              <a:rPr sz="1400" dirty="0">
                <a:latin typeface="Times New Roman"/>
                <a:cs typeface="Times New Roman"/>
              </a:rPr>
              <a:t>If </a:t>
            </a:r>
            <a:r>
              <a:rPr sz="1400" spc="-5" dirty="0">
                <a:latin typeface="Times New Roman"/>
                <a:cs typeface="Times New Roman"/>
              </a:rPr>
              <a:t>however, the cross-sectional </a:t>
            </a:r>
            <a:r>
              <a:rPr sz="1400" dirty="0">
                <a:latin typeface="Times New Roman"/>
                <a:cs typeface="Times New Roman"/>
              </a:rPr>
              <a:t>area </a:t>
            </a:r>
            <a:r>
              <a:rPr sz="1400" spc="-5" dirty="0">
                <a:latin typeface="Times New Roman"/>
                <a:cs typeface="Times New Roman"/>
              </a:rPr>
              <a:t>is not uniform,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axial deformation </a:t>
            </a:r>
            <a:r>
              <a:rPr sz="1400" spc="-10" dirty="0">
                <a:latin typeface="Times New Roman"/>
                <a:cs typeface="Times New Roman"/>
              </a:rPr>
              <a:t>can  </a:t>
            </a:r>
            <a:r>
              <a:rPr sz="1400" dirty="0">
                <a:latin typeface="Times New Roman"/>
                <a:cs typeface="Times New Roman"/>
              </a:rPr>
              <a:t>be </a:t>
            </a:r>
            <a:r>
              <a:rPr sz="1400" spc="-5" dirty="0">
                <a:latin typeface="Times New Roman"/>
                <a:cs typeface="Times New Roman"/>
              </a:rPr>
              <a:t>determined </a:t>
            </a:r>
            <a:r>
              <a:rPr sz="1400" dirty="0">
                <a:latin typeface="Times New Roman"/>
                <a:cs typeface="Times New Roman"/>
              </a:rPr>
              <a:t>by considering a </a:t>
            </a:r>
            <a:r>
              <a:rPr sz="1400" spc="-5" dirty="0">
                <a:latin typeface="Times New Roman"/>
                <a:cs typeface="Times New Roman"/>
              </a:rPr>
              <a:t>differential </a:t>
            </a:r>
            <a:r>
              <a:rPr sz="1400" dirty="0">
                <a:latin typeface="Times New Roman"/>
                <a:cs typeface="Times New Roman"/>
              </a:rPr>
              <a:t>length </a:t>
            </a:r>
            <a:r>
              <a:rPr sz="1400" spc="-10" dirty="0">
                <a:latin typeface="Times New Roman"/>
                <a:cs typeface="Times New Roman"/>
              </a:rPr>
              <a:t>and </a:t>
            </a:r>
            <a:r>
              <a:rPr sz="1400" spc="-5" dirty="0">
                <a:latin typeface="Times New Roman"/>
                <a:cs typeface="Times New Roman"/>
              </a:rPr>
              <a:t>applying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integration.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00425" y="3889374"/>
            <a:ext cx="1308100" cy="447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4112" y="834643"/>
            <a:ext cx="5640705" cy="1840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Examples: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6350">
              <a:lnSpc>
                <a:spcPct val="1107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Ex1: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steel rod having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cross-sectional area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300 mm</a:t>
            </a:r>
            <a:r>
              <a:rPr sz="2100" spc="-7" baseline="17857" dirty="0">
                <a:solidFill>
                  <a:srgbClr val="2C2C2C"/>
                </a:solidFill>
                <a:latin typeface="Times New Roman"/>
                <a:cs typeface="Times New Roman"/>
              </a:rPr>
              <a:t>2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and a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length of 150 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m</a:t>
            </a:r>
            <a:r>
              <a:rPr sz="1400" spc="5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is</a:t>
            </a:r>
            <a:r>
              <a:rPr sz="1400" spc="7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suspended</a:t>
            </a:r>
            <a:r>
              <a:rPr sz="1400" spc="7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vertically</a:t>
            </a:r>
            <a:r>
              <a:rPr sz="1400" spc="5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2C2C2C"/>
                </a:solidFill>
                <a:latin typeface="Times New Roman"/>
                <a:cs typeface="Times New Roman"/>
              </a:rPr>
              <a:t>from</a:t>
            </a:r>
            <a:r>
              <a:rPr sz="1400" spc="4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one</a:t>
            </a:r>
            <a:r>
              <a:rPr sz="1400" spc="7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end.</a:t>
            </a:r>
            <a:r>
              <a:rPr sz="1400" spc="7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It</a:t>
            </a:r>
            <a:r>
              <a:rPr sz="1400" spc="7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supports</a:t>
            </a:r>
            <a:r>
              <a:rPr sz="1400" spc="7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</a:t>
            </a:r>
            <a:r>
              <a:rPr sz="1400" spc="7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tensile</a:t>
            </a:r>
            <a:r>
              <a:rPr sz="1400" spc="7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load</a:t>
            </a:r>
            <a:r>
              <a:rPr sz="1400" spc="7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</a:t>
            </a:r>
            <a:r>
              <a:rPr sz="1400" spc="6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20</a:t>
            </a:r>
            <a:r>
              <a:rPr sz="1400" spc="7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kN</a:t>
            </a:r>
            <a:r>
              <a:rPr sz="1400" spc="5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at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2320"/>
              </a:lnSpc>
              <a:spcBef>
                <a:spcPts val="155"/>
              </a:spcBef>
            </a:pP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the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lower end.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If the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unit mass of steel is 7850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kg/m</a:t>
            </a:r>
            <a:r>
              <a:rPr sz="2100" baseline="17857" dirty="0">
                <a:solidFill>
                  <a:srgbClr val="2C2C2C"/>
                </a:solidFill>
                <a:latin typeface="Times New Roman"/>
                <a:cs typeface="Times New Roman"/>
              </a:rPr>
              <a:t>3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and E =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200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× 10</a:t>
            </a:r>
            <a:r>
              <a:rPr sz="2100" baseline="17857" dirty="0">
                <a:solidFill>
                  <a:srgbClr val="2C2C2C"/>
                </a:solidFill>
                <a:latin typeface="Times New Roman"/>
                <a:cs typeface="Times New Roman"/>
              </a:rPr>
              <a:t>3 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MN/m</a:t>
            </a:r>
            <a:r>
              <a:rPr sz="2100" spc="-7" baseline="17857" dirty="0">
                <a:solidFill>
                  <a:srgbClr val="2C2C2C"/>
                </a:solidFill>
                <a:latin typeface="Times New Roman"/>
                <a:cs typeface="Times New Roman"/>
              </a:rPr>
              <a:t>2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,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find the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total elongation of the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rod.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Solution: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26654" y="3118596"/>
            <a:ext cx="4665675" cy="2254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1763" y="5693431"/>
            <a:ext cx="4575349" cy="1890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13662"/>
            <a:ext cx="5506085" cy="168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604" algn="just">
              <a:lnSpc>
                <a:spcPct val="110100"/>
              </a:lnSpc>
              <a:spcBef>
                <a:spcPts val="100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Ex2: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bronze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bar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is fastened between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steel bar and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an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aluminum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bar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as 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shown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in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 Fig.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Axial loads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are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applied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at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positions </a:t>
            </a:r>
            <a:r>
              <a:rPr sz="1400" spc="9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indicated. Find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the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largest value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 P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000"/>
              </a:lnSpc>
              <a:spcBef>
                <a:spcPts val="15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that will not exceed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an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overall deformation of 3.0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mm,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or the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following  stresses: 140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MPa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the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steel, 120 MPa in the bronze, and 80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MPa in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 aluminum. Assume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that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assembly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suitably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braced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to prevent </a:t>
            </a:r>
            <a:r>
              <a:rPr sz="1400" spc="5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buckling.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60"/>
              </a:spcBef>
            </a:pPr>
            <a:r>
              <a:rPr sz="2100" spc="-7" baseline="3968" dirty="0">
                <a:solidFill>
                  <a:srgbClr val="2C2C2C"/>
                </a:solidFill>
                <a:latin typeface="Times New Roman"/>
                <a:cs typeface="Times New Roman"/>
              </a:rPr>
              <a:t>Use </a:t>
            </a:r>
            <a:r>
              <a:rPr sz="2100" baseline="3968" dirty="0">
                <a:solidFill>
                  <a:srgbClr val="2C2C2C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st </a:t>
            </a:r>
            <a:r>
              <a:rPr sz="2100" baseline="3968" dirty="0">
                <a:solidFill>
                  <a:srgbClr val="2C2C2C"/>
                </a:solidFill>
                <a:latin typeface="Times New Roman"/>
                <a:cs typeface="Times New Roman"/>
              </a:rPr>
              <a:t>= </a:t>
            </a:r>
            <a:r>
              <a:rPr sz="2100" spc="-7" baseline="3968" dirty="0">
                <a:solidFill>
                  <a:srgbClr val="2C2C2C"/>
                </a:solidFill>
                <a:latin typeface="Times New Roman"/>
                <a:cs typeface="Times New Roman"/>
              </a:rPr>
              <a:t>200 GPa, </a:t>
            </a:r>
            <a:r>
              <a:rPr sz="2100" baseline="3968" dirty="0">
                <a:solidFill>
                  <a:srgbClr val="2C2C2C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al </a:t>
            </a:r>
            <a:r>
              <a:rPr sz="2100" baseline="3968" dirty="0">
                <a:solidFill>
                  <a:srgbClr val="2C2C2C"/>
                </a:solidFill>
                <a:latin typeface="Times New Roman"/>
                <a:cs typeface="Times New Roman"/>
              </a:rPr>
              <a:t>= </a:t>
            </a:r>
            <a:r>
              <a:rPr sz="2100" spc="-7" baseline="3968" dirty="0">
                <a:solidFill>
                  <a:srgbClr val="2C2C2C"/>
                </a:solidFill>
                <a:latin typeface="Times New Roman"/>
                <a:cs typeface="Times New Roman"/>
              </a:rPr>
              <a:t>70 GPa, and </a:t>
            </a:r>
            <a:r>
              <a:rPr sz="2100" baseline="3968" dirty="0">
                <a:solidFill>
                  <a:srgbClr val="2C2C2C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br </a:t>
            </a:r>
            <a:r>
              <a:rPr sz="2100" baseline="3968" dirty="0">
                <a:solidFill>
                  <a:srgbClr val="2C2C2C"/>
                </a:solidFill>
                <a:latin typeface="Times New Roman"/>
                <a:cs typeface="Times New Roman"/>
              </a:rPr>
              <a:t>= 83</a:t>
            </a:r>
            <a:r>
              <a:rPr sz="2100" spc="15" baseline="3968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solidFill>
                  <a:srgbClr val="2C2C2C"/>
                </a:solidFill>
                <a:latin typeface="Times New Roman"/>
                <a:cs typeface="Times New Roman"/>
              </a:rPr>
              <a:t>GPa.</a:t>
            </a:r>
            <a:endParaRPr sz="2100" baseline="3968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4112" y="3596766"/>
            <a:ext cx="718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C2C2C"/>
                </a:solidFill>
                <a:latin typeface="Times New Roman"/>
                <a:cs typeface="Times New Roman"/>
              </a:rPr>
              <a:t>Solution: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5886" y="2624456"/>
            <a:ext cx="3226220" cy="738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7375" y="4007583"/>
            <a:ext cx="4755439" cy="4598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13662"/>
            <a:ext cx="5483225" cy="9664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0300"/>
              </a:lnSpc>
              <a:spcBef>
                <a:spcPts val="95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Ex3: The rigid bar ABC shown in Fig. below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hinged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at A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and supported 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by a steel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rod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at B.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Determine the largest load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P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that can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be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applied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at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C if  the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stress in the steel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rod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is limited to 30 ksi and the vertical movement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 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end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C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must not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exceed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0.10</a:t>
            </a:r>
            <a:r>
              <a:rPr sz="1400" spc="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3587622"/>
            <a:ext cx="718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/>
                <a:cs typeface="Times New Roman"/>
              </a:rPr>
              <a:t>Solution: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47925" y="1912619"/>
            <a:ext cx="2733675" cy="1552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175" y="3871705"/>
            <a:ext cx="3410943" cy="4581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2031" y="8660440"/>
            <a:ext cx="2698127" cy="1429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13662"/>
            <a:ext cx="5516245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1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Ex.4: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rigid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bar ABC,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attached to two vertical rods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shown in Fig.  below,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horizontal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before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load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P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is applied. Determine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the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vertical  movement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 P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if its magnitude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50</a:t>
            </a:r>
            <a:r>
              <a:rPr sz="1400" spc="-1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kN.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4112" y="3910710"/>
            <a:ext cx="718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/>
                <a:cs typeface="Times New Roman"/>
              </a:rPr>
              <a:t>Solution: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6970" y="1891706"/>
            <a:ext cx="3294877" cy="1773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4100" y="4318380"/>
            <a:ext cx="2714625" cy="2152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4100" y="6666826"/>
            <a:ext cx="2781300" cy="2952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34643"/>
            <a:ext cx="5466080" cy="8528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75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Ex.5: The rigid bars AB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and CD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shown in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Fig.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below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are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supported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by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pins 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at A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and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C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and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two rods. Determine the maximum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force P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that can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be 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applied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shown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if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its vertical movement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limited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to 5 </a:t>
            </a:r>
            <a:r>
              <a:rPr sz="1400" spc="-15" dirty="0">
                <a:solidFill>
                  <a:srgbClr val="2C2C2C"/>
                </a:solidFill>
                <a:latin typeface="Times New Roman"/>
                <a:cs typeface="Times New Roman"/>
              </a:rPr>
              <a:t>mm.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Neglect the  weights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all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members.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3974718"/>
            <a:ext cx="718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/>
                <a:cs typeface="Times New Roman"/>
              </a:rPr>
              <a:t>Solution: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2591" y="1854072"/>
            <a:ext cx="2977946" cy="1982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6815" y="4324746"/>
            <a:ext cx="4583982" cy="58181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19760"/>
            <a:ext cx="5154295" cy="7239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400" b="1" spc="-5" dirty="0">
                <a:solidFill>
                  <a:srgbClr val="2C2C2C"/>
                </a:solidFill>
                <a:latin typeface="Times New Roman"/>
                <a:cs typeface="Times New Roman"/>
              </a:rPr>
              <a:t>Shearing</a:t>
            </a:r>
            <a:r>
              <a:rPr sz="1400" b="1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2C2C2C"/>
                </a:solidFill>
                <a:latin typeface="Times New Roman"/>
                <a:cs typeface="Times New Roman"/>
              </a:rPr>
              <a:t>deformation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850"/>
              </a:lnSpc>
              <a:spcBef>
                <a:spcPts val="65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Shearing forces cause shearing deformation. An element subject to  shear does not change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in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length but undergoes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change in</a:t>
            </a:r>
            <a:r>
              <a:rPr sz="1400" spc="1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shape.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4112" y="3220185"/>
            <a:ext cx="5640070" cy="2574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116205">
              <a:lnSpc>
                <a:spcPct val="110200"/>
              </a:lnSpc>
              <a:spcBef>
                <a:spcPts val="95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change in angle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at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corner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an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original rectangular element is  called the </a:t>
            </a:r>
            <a:r>
              <a:rPr sz="1400" b="1" spc="-5" dirty="0">
                <a:solidFill>
                  <a:srgbClr val="2C2C2C"/>
                </a:solidFill>
                <a:latin typeface="Times New Roman"/>
                <a:cs typeface="Times New Roman"/>
              </a:rPr>
              <a:t>shear strain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and is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expressed</a:t>
            </a:r>
            <a:r>
              <a:rPr sz="1400" spc="-2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5080">
              <a:lnSpc>
                <a:spcPct val="111400"/>
              </a:lnSpc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ratio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shear stress </a:t>
            </a:r>
            <a:r>
              <a:rPr sz="1400" spc="-170" dirty="0">
                <a:solidFill>
                  <a:srgbClr val="2C2C2C"/>
                </a:solidFill>
                <a:latin typeface="Times New Roman"/>
                <a:cs typeface="Times New Roman"/>
              </a:rPr>
              <a:t>η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and the shear strain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γ is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called the </a:t>
            </a:r>
            <a:r>
              <a:rPr sz="1400" b="1" spc="-5" dirty="0">
                <a:solidFill>
                  <a:srgbClr val="2C2C2C"/>
                </a:solidFill>
                <a:latin typeface="Times New Roman"/>
                <a:cs typeface="Times New Roman"/>
              </a:rPr>
              <a:t>modulus </a:t>
            </a:r>
            <a:r>
              <a:rPr sz="1400" b="1" dirty="0">
                <a:solidFill>
                  <a:srgbClr val="2C2C2C"/>
                </a:solidFill>
                <a:latin typeface="Times New Roman"/>
                <a:cs typeface="Times New Roman"/>
              </a:rPr>
              <a:t>of  </a:t>
            </a:r>
            <a:r>
              <a:rPr sz="1400" b="1" spc="-5" dirty="0">
                <a:solidFill>
                  <a:srgbClr val="2C2C2C"/>
                </a:solidFill>
                <a:latin typeface="Times New Roman"/>
                <a:cs typeface="Times New Roman"/>
              </a:rPr>
              <a:t>elasticity</a:t>
            </a:r>
            <a:endParaRPr sz="14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45"/>
              </a:spcBef>
            </a:pP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in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shear or modulus of rigidity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and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is denoted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as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G,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in</a:t>
            </a:r>
            <a:r>
              <a:rPr sz="1400" spc="4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MPa.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10160">
              <a:lnSpc>
                <a:spcPct val="110000"/>
              </a:lnSpc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relationship between the shearing deformation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and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applied shearing 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force</a:t>
            </a:r>
            <a:r>
              <a:rPr sz="1400" spc="-2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112" y="6510908"/>
            <a:ext cx="5512435" cy="2248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spc="-7" baseline="3968" dirty="0">
                <a:solidFill>
                  <a:srgbClr val="2C2C2C"/>
                </a:solidFill>
                <a:latin typeface="Times New Roman"/>
                <a:cs typeface="Times New Roman"/>
              </a:rPr>
              <a:t>where </a:t>
            </a:r>
            <a:r>
              <a:rPr sz="2100" baseline="3968" dirty="0">
                <a:solidFill>
                  <a:srgbClr val="2C2C2C"/>
                </a:solidFill>
                <a:latin typeface="Times New Roman"/>
                <a:cs typeface="Times New Roman"/>
              </a:rPr>
              <a:t>V </a:t>
            </a:r>
            <a:r>
              <a:rPr sz="2100" spc="-7" baseline="3968" dirty="0">
                <a:solidFill>
                  <a:srgbClr val="2C2C2C"/>
                </a:solidFill>
                <a:latin typeface="Times New Roman"/>
                <a:cs typeface="Times New Roman"/>
              </a:rPr>
              <a:t>is the shearing force acting over </a:t>
            </a:r>
            <a:r>
              <a:rPr sz="2100" spc="-15" baseline="3968" dirty="0">
                <a:solidFill>
                  <a:srgbClr val="2C2C2C"/>
                </a:solidFill>
                <a:latin typeface="Times New Roman"/>
                <a:cs typeface="Times New Roman"/>
              </a:rPr>
              <a:t>an </a:t>
            </a:r>
            <a:r>
              <a:rPr sz="2100" baseline="3968" dirty="0">
                <a:solidFill>
                  <a:srgbClr val="2C2C2C"/>
                </a:solidFill>
                <a:latin typeface="Times New Roman"/>
                <a:cs typeface="Times New Roman"/>
              </a:rPr>
              <a:t>area</a:t>
            </a:r>
            <a:r>
              <a:rPr sz="2100" spc="52" baseline="3968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2100" spc="7" baseline="3968" dirty="0">
                <a:solidFill>
                  <a:srgbClr val="2C2C2C"/>
                </a:solidFill>
                <a:latin typeface="Times New Roman"/>
                <a:cs typeface="Times New Roman"/>
              </a:rPr>
              <a:t>A</a:t>
            </a:r>
            <a:r>
              <a:rPr sz="1400" spc="5" dirty="0">
                <a:solidFill>
                  <a:srgbClr val="2C2C2C"/>
                </a:solidFill>
                <a:latin typeface="Times New Roman"/>
                <a:cs typeface="Times New Roman"/>
              </a:rPr>
              <a:t>s</a:t>
            </a:r>
            <a:r>
              <a:rPr sz="2100" spc="7" baseline="3968" dirty="0">
                <a:solidFill>
                  <a:srgbClr val="2C2C2C"/>
                </a:solidFill>
                <a:latin typeface="Times New Roman"/>
                <a:cs typeface="Times New Roman"/>
              </a:rPr>
              <a:t>.</a:t>
            </a:r>
            <a:endParaRPr sz="2100" baseline="396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400" b="1" spc="-5" dirty="0">
                <a:solidFill>
                  <a:srgbClr val="2C2C2C"/>
                </a:solidFill>
                <a:latin typeface="Times New Roman"/>
                <a:cs typeface="Times New Roman"/>
              </a:rPr>
              <a:t>Poisson' </a:t>
            </a:r>
            <a:r>
              <a:rPr sz="1400" b="1" dirty="0">
                <a:solidFill>
                  <a:srgbClr val="2C2C2C"/>
                </a:solidFill>
                <a:latin typeface="Times New Roman"/>
                <a:cs typeface="Times New Roman"/>
              </a:rPr>
              <a:t>s</a:t>
            </a:r>
            <a:r>
              <a:rPr sz="1400" b="1" spc="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2C2C2C"/>
                </a:solidFill>
                <a:latin typeface="Times New Roman"/>
                <a:cs typeface="Times New Roman"/>
              </a:rPr>
              <a:t>ratio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When</a:t>
            </a:r>
            <a:r>
              <a:rPr sz="1400" spc="7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</a:t>
            </a:r>
            <a:r>
              <a:rPr sz="1400" spc="7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bar</a:t>
            </a:r>
            <a:r>
              <a:rPr sz="1400" spc="7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is</a:t>
            </a:r>
            <a:r>
              <a:rPr sz="1400" spc="6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subjected</a:t>
            </a:r>
            <a:r>
              <a:rPr sz="1400" spc="6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to</a:t>
            </a:r>
            <a:r>
              <a:rPr sz="1400" spc="7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</a:t>
            </a:r>
            <a:r>
              <a:rPr sz="1400" spc="5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tensile</a:t>
            </a:r>
            <a:r>
              <a:rPr sz="1400" spc="7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loading</a:t>
            </a:r>
            <a:r>
              <a:rPr sz="1400" spc="7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there</a:t>
            </a:r>
            <a:r>
              <a:rPr sz="1400" spc="7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is</a:t>
            </a:r>
            <a:r>
              <a:rPr sz="1400" spc="7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an</a:t>
            </a:r>
            <a:r>
              <a:rPr sz="1400" spc="7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increase</a:t>
            </a:r>
            <a:r>
              <a:rPr sz="1400" spc="5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in</a:t>
            </a:r>
            <a:r>
              <a:rPr sz="1400" spc="6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length</a:t>
            </a:r>
            <a:r>
              <a:rPr sz="1400" spc="7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300"/>
              </a:lnSpc>
              <a:spcBef>
                <a:spcPts val="5"/>
              </a:spcBef>
            </a:pP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the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bar in the direction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applied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load, but there is also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 decrease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a 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lateral dimension perpendicular to the load. The ratio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 the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sidewise  deformation (or strain) to the longitudinal deformation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(or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strain) is called 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400" spc="5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Poisson's</a:t>
            </a:r>
            <a:r>
              <a:rPr sz="1400" spc="6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ratio</a:t>
            </a:r>
            <a:r>
              <a:rPr sz="1400" spc="6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and</a:t>
            </a:r>
            <a:r>
              <a:rPr sz="1400" spc="6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is</a:t>
            </a:r>
            <a:r>
              <a:rPr sz="1400" spc="6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denoted</a:t>
            </a:r>
            <a:r>
              <a:rPr sz="1400" spc="6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by</a:t>
            </a:r>
            <a:r>
              <a:rPr sz="1400" spc="5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ν.</a:t>
            </a:r>
            <a:r>
              <a:rPr sz="1400" spc="7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C2C2C"/>
                </a:solidFill>
                <a:latin typeface="Times New Roman"/>
                <a:cs typeface="Times New Roman"/>
              </a:rPr>
              <a:t>For</a:t>
            </a:r>
            <a:r>
              <a:rPr sz="1400" spc="6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most</a:t>
            </a:r>
            <a:r>
              <a:rPr sz="1400" spc="6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steel,</a:t>
            </a:r>
            <a:r>
              <a:rPr sz="1400" spc="5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it</a:t>
            </a:r>
            <a:r>
              <a:rPr sz="1400" spc="6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lies</a:t>
            </a:r>
            <a:r>
              <a:rPr sz="1400" spc="6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in</a:t>
            </a:r>
            <a:r>
              <a:rPr sz="1400" spc="60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the</a:t>
            </a:r>
            <a:r>
              <a:rPr sz="1400" spc="7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range</a:t>
            </a:r>
            <a:r>
              <a:rPr sz="1400" spc="55" dirty="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0.25 to 0.3, and 0.20 </a:t>
            </a:r>
            <a:r>
              <a:rPr sz="1400" dirty="0">
                <a:solidFill>
                  <a:srgbClr val="2C2C2C"/>
                </a:solidFill>
                <a:latin typeface="Times New Roman"/>
                <a:cs typeface="Times New Roman"/>
              </a:rPr>
              <a:t>for</a:t>
            </a:r>
            <a:r>
              <a:rPr sz="1400" spc="-5" dirty="0">
                <a:solidFill>
                  <a:srgbClr val="2C2C2C"/>
                </a:solidFill>
                <a:latin typeface="Times New Roman"/>
                <a:cs typeface="Times New Roman"/>
              </a:rPr>
              <a:t> concrete.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95500" y="1752599"/>
            <a:ext cx="2981325" cy="1047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0129" y="3922356"/>
            <a:ext cx="399414" cy="29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89654" y="5053317"/>
            <a:ext cx="380364" cy="295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4379" y="6184264"/>
            <a:ext cx="971550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1496</Words>
  <Application>Microsoft Office PowerPoint</Application>
  <PresentationFormat>Custom</PresentationFormat>
  <Paragraphs>110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murtada</dc:creator>
  <cp:lastModifiedBy>DR.Ahmed Saker 2o1O</cp:lastModifiedBy>
  <cp:revision>1</cp:revision>
  <dcterms:created xsi:type="dcterms:W3CDTF">2018-11-17T17:29:58Z</dcterms:created>
  <dcterms:modified xsi:type="dcterms:W3CDTF">2018-11-18T04:32:55Z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2018-11-17T00:00:00Z</vt:filetime>
  </property>
</Properties>
</file>